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ohms-law/latest/ohms-law_en.html" TargetMode="External"/><Relationship Id="rId2" Type="http://schemas.openxmlformats.org/officeDocument/2006/relationships/hyperlink" Target="https://www.walter-fendt.de/html5/phh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700" dirty="0" smtClean="0"/>
              <a:t>Kompetenciafejlesztés a természettudományos tantárgyakban</a:t>
            </a:r>
            <a:endParaRPr lang="hu-HU" sz="37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Vlaj Máté</a:t>
            </a:r>
          </a:p>
          <a:p>
            <a:r>
              <a:rPr lang="hu-HU" dirty="0" smtClean="0"/>
              <a:t>Fizikatanár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természettudományos tantárgyak népszerűsége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0872"/>
          </a:xfrm>
        </p:spPr>
        <p:txBody>
          <a:bodyPr>
            <a:normAutofit/>
          </a:bodyPr>
          <a:lstStyle/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kilencvenes évek óta megfigyelhető, hogy a természettudományos tantárgyak népszerűsége csökken.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Az oktatásban ez úgy jelent meg, hogy</a:t>
            </a:r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/>
              <a:t>m</a:t>
            </a:r>
            <a:r>
              <a:rPr lang="hu-HU" sz="1600" dirty="0" smtClean="0"/>
              <a:t>inden iskolatípusban csökkent az óraszám,</a:t>
            </a:r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/>
              <a:t>c</a:t>
            </a:r>
            <a:r>
              <a:rPr lang="hu-HU" sz="1600" dirty="0" smtClean="0"/>
              <a:t>sökkent a tananyag,</a:t>
            </a:r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/>
              <a:t>f</a:t>
            </a:r>
            <a:r>
              <a:rPr lang="hu-HU" sz="1600" dirty="0" smtClean="0"/>
              <a:t>elsőoktatásban kevesebben jelentkeztek természettudományos pályára.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</a:t>
            </a:r>
            <a:r>
              <a:rPr lang="hu-HU" sz="2000" dirty="0"/>
              <a:t>természettudományos és/vagy műszaki végzettséggel rendelkezők aránya kisebb a szükségesnél.</a:t>
            </a:r>
            <a:endParaRPr lang="hu-HU" sz="2000" dirty="0" smtClean="0"/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2020-as NAT sem hozott </a:t>
            </a:r>
            <a:r>
              <a:rPr lang="hu-HU" sz="2000" dirty="0" smtClean="0"/>
              <a:t>változást:</a:t>
            </a:r>
            <a:endParaRPr lang="hu-HU" sz="2000" dirty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Fizika, kémia, biológia, földrajz csak 9-10. osztályban</a:t>
            </a:r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11. osztályban összevont természettudományos óra + fakultációs lehetőség</a:t>
            </a:r>
            <a:endParaRPr lang="hu-HU" dirty="0" smtClean="0"/>
          </a:p>
          <a:p>
            <a:pPr lvl="1" algn="just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261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érdeklődés felkeltése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természettudományok iránti érdeklődés felkeltésének egyik módja a </a:t>
            </a:r>
            <a:r>
              <a:rPr lang="hu-HU" sz="2000" dirty="0" err="1" smtClean="0"/>
              <a:t>kompe-tenciaalapú</a:t>
            </a:r>
            <a:r>
              <a:rPr lang="hu-HU" sz="2000" dirty="0" smtClean="0"/>
              <a:t> oktatás.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Fontos, hogy az így megszerzett tudás alkalmazható tudás legyen!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Milyen eszközökkel?</a:t>
            </a:r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Tantárgyak összekapcsolása egy téma </a:t>
            </a:r>
            <a:r>
              <a:rPr lang="hu-HU" sz="1600" dirty="0" smtClean="0"/>
              <a:t>mentén,</a:t>
            </a: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Szövegértés </a:t>
            </a:r>
            <a:r>
              <a:rPr lang="hu-HU" sz="1600" dirty="0" smtClean="0"/>
              <a:t>feladatok,</a:t>
            </a:r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IKT </a:t>
            </a:r>
            <a:r>
              <a:rPr lang="hu-HU" sz="1600" dirty="0" smtClean="0"/>
              <a:t>eszközök </a:t>
            </a:r>
            <a:r>
              <a:rPr lang="hu-HU" sz="1600" dirty="0" smtClean="0"/>
              <a:t>alkalmazása,</a:t>
            </a: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Szimulációk,</a:t>
            </a: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Játékos feladatok (szabadulószoba</a:t>
            </a:r>
            <a:r>
              <a:rPr lang="hu-HU" sz="1600" dirty="0" smtClean="0"/>
              <a:t>).</a:t>
            </a: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endParaRPr lang="hu-HU" sz="1600" dirty="0" smtClean="0"/>
          </a:p>
          <a:p>
            <a:pPr lvl="1" algn="just">
              <a:lnSpc>
                <a:spcPct val="108000"/>
              </a:lnSpc>
              <a:spcBef>
                <a:spcPts val="600"/>
              </a:spcBef>
            </a:pPr>
            <a:endParaRPr lang="hu-HU" sz="1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8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Mérések, </a:t>
            </a:r>
            <a:r>
              <a:rPr lang="hu-HU" dirty="0" smtClean="0"/>
              <a:t>tanulócsoportok, kulcskompetenciák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62327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TKBG-</a:t>
            </a:r>
            <a:r>
              <a:rPr lang="hu-HU" sz="2000" dirty="0" err="1" smtClean="0"/>
              <a:t>ban</a:t>
            </a:r>
            <a:r>
              <a:rPr lang="hu-HU" sz="2000" dirty="0" smtClean="0"/>
              <a:t> minden év elején bemeneti mérést készítünk a 9-es diákokkal.</a:t>
            </a:r>
          </a:p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mérések kiértékelése segít meghatározni az adott tanulócsoport képességeit </a:t>
            </a:r>
            <a:r>
              <a:rPr lang="hu-HU" sz="2000" dirty="0" smtClean="0">
                <a:sym typeface="Wingdings" panose="05000000000000000000" pitchFamily="2" charset="2"/>
              </a:rPr>
              <a:t> tanulócsoportra szabott órák tervezése.</a:t>
            </a:r>
            <a:endParaRPr lang="hu-HU" sz="2000" dirty="0" smtClean="0"/>
          </a:p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természettudományos órákon a nyolc kulcskompetenciából hat területen van lehetőség a fejlesztésre: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Anyanyelvi kommunikáció,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Idegennyelvi kommunikáció,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Matematika, természett., technológiai,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Digitális,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A tanulás tanulása,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Kulturális.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37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Tantárgyak közötti átjárhatóság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1636"/>
          </a:xfrm>
        </p:spPr>
        <p:txBody>
          <a:bodyPr/>
          <a:lstStyle/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Egy kompetenciaalapú óra megtervezésénél fontos, hogy ne csak az adott tantárgyhoz tartozó témát </a:t>
            </a:r>
            <a:r>
              <a:rPr lang="hu-HU" sz="2000" dirty="0" err="1" smtClean="0"/>
              <a:t>érintsük</a:t>
            </a:r>
            <a:r>
              <a:rPr lang="hu-HU" sz="2000" dirty="0" smtClean="0"/>
              <a:t>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természettudományos tantárgyak témái sok esetben kínálnak multi-diszciplináris megközelítést.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Egy ilyen példa lehet a Nap energiája a Földön: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A Nap, mint a Naprendszer központi csillaga (Földrajz),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Fotoszintézis (Biológia),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A </a:t>
            </a:r>
            <a:r>
              <a:rPr lang="hu-HU" sz="1600" dirty="0" err="1" smtClean="0"/>
              <a:t>fotoszintészis</a:t>
            </a:r>
            <a:r>
              <a:rPr lang="hu-HU" sz="1600" dirty="0" smtClean="0"/>
              <a:t> leírása egyenletekkel (Kémia),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Elektromágneses sugárzás, üvegházhatás (Fizika),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Környezetvédelem,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Napelemek, napkollektorok, villanyszámla.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5439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Szövegértés, IKT, szimulációk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0945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tananyag feldolgozására összeállítható szövegértés feladat.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A szöveghez tartozó feladatokból az elmélet elsajátítása (anyanyelvi-idegenny.-kult. komp.)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err="1" smtClean="0"/>
              <a:t>Számolásos</a:t>
            </a:r>
            <a:r>
              <a:rPr lang="hu-HU" sz="1600" dirty="0" smtClean="0"/>
              <a:t> feladatok (matematikai komp.)</a:t>
            </a:r>
          </a:p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IKT eszközök használata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PC, laptop, </a:t>
            </a:r>
            <a:r>
              <a:rPr lang="hu-HU" sz="1600" dirty="0" err="1" smtClean="0"/>
              <a:t>tablet</a:t>
            </a:r>
            <a:r>
              <a:rPr lang="hu-HU" sz="1600" dirty="0" smtClean="0"/>
              <a:t> (digitális kompetencia)</a:t>
            </a:r>
          </a:p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Kísérletek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Szertárak felszereltsége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 smtClean="0"/>
              <a:t>Online kísérletek (</a:t>
            </a:r>
            <a:r>
              <a:rPr lang="hu-HU" sz="1600" dirty="0" err="1" smtClean="0"/>
              <a:t>youtube</a:t>
            </a:r>
            <a:r>
              <a:rPr lang="hu-HU" sz="1600" dirty="0" smtClean="0"/>
              <a:t>)</a:t>
            </a:r>
          </a:p>
          <a:p>
            <a:pPr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Online szimulációk</a:t>
            </a:r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>
                <a:hlinkClick r:id="rId2"/>
              </a:rPr>
              <a:t>https://www.walter-fendt.de/html5/phhu</a:t>
            </a:r>
            <a:r>
              <a:rPr lang="hu-HU" sz="1600" dirty="0" smtClean="0">
                <a:hlinkClick r:id="rId2"/>
              </a:rPr>
              <a:t>/</a:t>
            </a:r>
            <a:endParaRPr lang="hu-HU" sz="1600" dirty="0" smtClean="0"/>
          </a:p>
          <a:p>
            <a:pPr lvl="1">
              <a:lnSpc>
                <a:spcPct val="108000"/>
              </a:lnSpc>
              <a:spcBef>
                <a:spcPts val="600"/>
              </a:spcBef>
            </a:pPr>
            <a:r>
              <a:rPr lang="hu-HU" sz="1600" dirty="0">
                <a:hlinkClick r:id="rId3"/>
              </a:rPr>
              <a:t>https://</a:t>
            </a:r>
            <a:r>
              <a:rPr lang="hu-HU" sz="1600" dirty="0" smtClean="0">
                <a:hlinkClick r:id="rId3"/>
              </a:rPr>
              <a:t>phet.colorado.edu/sims/html/ohms-law/latest/ohms-law_en.html</a:t>
            </a: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21800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Vizsgarendszer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TKBG-</a:t>
            </a:r>
            <a:r>
              <a:rPr lang="hu-HU" sz="2000" dirty="0" err="1" smtClean="0"/>
              <a:t>ban</a:t>
            </a:r>
            <a:r>
              <a:rPr lang="hu-HU" sz="2000" dirty="0" smtClean="0"/>
              <a:t> működő vizsgarendszer megalkotásakor fő szempont volt, hogy a vizsgák 9-10. osztályokban kompetenciaalapúak legyenek.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A vizsgák előtt a Szakmai és módszertani csoport ellenőrzi a dolgozatokat.</a:t>
            </a:r>
          </a:p>
          <a:p>
            <a:pPr algn="just">
              <a:lnSpc>
                <a:spcPct val="108000"/>
              </a:lnSpc>
              <a:spcBef>
                <a:spcPts val="600"/>
              </a:spcBef>
            </a:pPr>
            <a:r>
              <a:rPr lang="hu-HU" sz="2000" dirty="0" smtClean="0"/>
              <a:t>Tantárgyanként változik, hogy milyen típusú kulcskompetenciák kerülnek előtérbe a feladatsorokban.</a:t>
            </a:r>
          </a:p>
          <a:p>
            <a:pPr>
              <a:lnSpc>
                <a:spcPct val="108000"/>
              </a:lnSpc>
              <a:spcBef>
                <a:spcPts val="600"/>
              </a:spcBef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601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Kimeneti követelmények és a kompetenciaalapú oktatás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19" y="2355721"/>
            <a:ext cx="9613861" cy="7203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8000"/>
              </a:lnSpc>
              <a:spcBef>
                <a:spcPts val="600"/>
              </a:spcBef>
              <a:buNone/>
            </a:pPr>
            <a:r>
              <a:rPr lang="hu-HU" sz="4000" dirty="0" smtClean="0"/>
              <a:t>Kompetenciaalapú oktatás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0319" y="4470764"/>
            <a:ext cx="9613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Érettségi</a:t>
            </a:r>
            <a:endParaRPr lang="hu-HU" sz="4000" dirty="0"/>
          </a:p>
        </p:txBody>
      </p:sp>
      <p:sp>
        <p:nvSpPr>
          <p:cNvPr id="7" name="Jobbra nyíl 6"/>
          <p:cNvSpPr/>
          <p:nvPr/>
        </p:nvSpPr>
        <p:spPr>
          <a:xfrm rot="5400000">
            <a:off x="4942303" y="3302371"/>
            <a:ext cx="1089891" cy="942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80318" y="5602213"/>
            <a:ext cx="96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kimeneti követelmények sok esetben lexikális tudásra épülnek</a:t>
            </a:r>
          </a:p>
          <a:p>
            <a:pPr algn="ctr"/>
            <a:r>
              <a:rPr lang="hu-HU" dirty="0" smtClean="0"/>
              <a:t>Csak kompetencialapú oktatással nem lehet sikeresen felkészíteni az érettségire!</a:t>
            </a:r>
            <a:endParaRPr lang="hu-HU" dirty="0"/>
          </a:p>
        </p:txBody>
      </p:sp>
      <p:sp>
        <p:nvSpPr>
          <p:cNvPr id="9" name="Akciógomb: Súgó 8">
            <a:hlinkClick r:id="" action="ppaction://noaction" highlightClick="1"/>
          </p:cNvPr>
          <p:cNvSpPr/>
          <p:nvPr/>
        </p:nvSpPr>
        <p:spPr>
          <a:xfrm>
            <a:off x="5362557" y="3346689"/>
            <a:ext cx="249382" cy="501903"/>
          </a:xfrm>
          <a:prstGeom prst="actionButtonHel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154621"/>
            <a:ext cx="10702382" cy="3781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0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5870B6DEA5934449448DBC5938DC67C" ma:contentTypeVersion="6" ma:contentTypeDescription="Új dokumentum létrehozása." ma:contentTypeScope="" ma:versionID="9753f3900e94b4ae7f2cc18d5653b262">
  <xsd:schema xmlns:xsd="http://www.w3.org/2001/XMLSchema" xmlns:xs="http://www.w3.org/2001/XMLSchema" xmlns:p="http://schemas.microsoft.com/office/2006/metadata/properties" xmlns:ns2="1cc60962-3ead-4e95-b092-4e3723555dc3" targetNamespace="http://schemas.microsoft.com/office/2006/metadata/properties" ma:root="true" ma:fieldsID="44baec3232b9d2d99bd5461eab09606e" ns2:_="">
    <xsd:import namespace="1cc60962-3ead-4e95-b092-4e3723555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60962-3ead-4e95-b092-4e3723555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917E2A-337E-4B78-B9E0-8F07FCFB5A4E}"/>
</file>

<file path=customXml/itemProps2.xml><?xml version="1.0" encoding="utf-8"?>
<ds:datastoreItem xmlns:ds="http://schemas.openxmlformats.org/officeDocument/2006/customXml" ds:itemID="{DDD9A6A3-3F03-43DB-A15B-A084ED145E8C}"/>
</file>

<file path=customXml/itemProps3.xml><?xml version="1.0" encoding="utf-8"?>
<ds:datastoreItem xmlns:ds="http://schemas.openxmlformats.org/officeDocument/2006/customXml" ds:itemID="{37A14F5E-AFEE-4692-AB3E-D95FE368C563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166</TotalTime>
  <Words>410</Words>
  <Application>Microsoft Office PowerPoint</Application>
  <PresentationFormat>Szélesvásznú</PresentationFormat>
  <Paragraphs>67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Berlin</vt:lpstr>
      <vt:lpstr>Kompetenciafejlesztés a természettudományos tantárgyakban</vt:lpstr>
      <vt:lpstr>A természettudományos tantárgyak népszerűsége</vt:lpstr>
      <vt:lpstr>Az érdeklődés felkeltése</vt:lpstr>
      <vt:lpstr>Mérések, tanulócsoportok, kulcskompetenciák</vt:lpstr>
      <vt:lpstr>Tantárgyak közötti átjárhatóság</vt:lpstr>
      <vt:lpstr>Szövegértés, IKT, szimulációk</vt:lpstr>
      <vt:lpstr>Vizsgarendszer</vt:lpstr>
      <vt:lpstr>Kimeneti követelmények és a kompetenciaalapú oktatás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Kompetenciafejlesztés a természettudományos tantárgyakban</dc:title>
  <dc:creator>Vlaj Máté</dc:creator>
  <cp:lastModifiedBy>Vlaj Máté</cp:lastModifiedBy>
  <cp:revision>18</cp:revision>
  <dcterms:created xsi:type="dcterms:W3CDTF">2020-12-08T14:02:54Z</dcterms:created>
  <dcterms:modified xsi:type="dcterms:W3CDTF">2020-12-09T15:49:50Z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0x010100F5870B6DEA5934449448DBC5938DC67C</vt:lpwstr>
  </property>
</Properties>
</file>